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5" d="100"/>
          <a:sy n="65" d="100"/>
        </p:scale>
        <p:origin x="63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3932726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1310634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623613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D3D6FA-EBD0-4218-AECA-9855CB5EF4B8}" type="datetimeFigureOut">
              <a:rPr lang="en-US" smtClean="0"/>
              <a:t>4/18/2019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840348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D3D6FA-EBD0-4218-AECA-9855CB5EF4B8}" type="datetimeFigureOut">
              <a:rPr lang="en-US" smtClean="0"/>
              <a:t>4/18/2019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1671602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D3D6FA-EBD0-4218-AECA-9855CB5EF4B8}" type="datetimeFigureOut">
              <a:rPr lang="en-US" smtClean="0"/>
              <a:t>4/18/2019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618722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D3D6FA-EBD0-4218-AECA-9855CB5EF4B8}" type="datetimeFigureOut">
              <a:rPr lang="en-US" smtClean="0"/>
              <a:t>4/18/2019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399307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3D6FA-EBD0-4218-AECA-9855CB5EF4B8}" type="datetimeFigureOut">
              <a:rPr lang="en-US" smtClean="0"/>
              <a:t>4/18/2019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3623704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D3D6FA-EBD0-4218-AECA-9855CB5EF4B8}" type="datetimeFigureOut">
              <a:rPr lang="en-US" smtClean="0"/>
              <a:t>4/18/2019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3789344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564210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D3D6FA-EBD0-4218-AECA-9855CB5EF4B8}" type="datetimeFigureOut">
              <a:rPr lang="en-US" smtClean="0"/>
              <a:t>4/18/2019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EB906-98D2-4BC2-92FC-12F787EDD563}" type="slidenum">
              <a:rPr lang="en-US" smtClean="0"/>
              <a:t>‹#›</a:t>
            </a:fld>
            <a:endParaRPr lang="en-US"/>
          </a:p>
        </p:txBody>
      </p:sp>
    </p:spTree>
    <p:extLst>
      <p:ext uri="{BB962C8B-B14F-4D97-AF65-F5344CB8AC3E}">
        <p14:creationId xmlns:p14="http://schemas.microsoft.com/office/powerpoint/2010/main" val="2230605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D3D6FA-EBD0-4218-AECA-9855CB5EF4B8}" type="datetimeFigureOut">
              <a:rPr lang="en-US" smtClean="0"/>
              <a:t>4/18/2019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EB906-98D2-4BC2-92FC-12F787EDD563}" type="slidenum">
              <a:rPr lang="en-US" smtClean="0"/>
              <a:t>‹#›</a:t>
            </a:fld>
            <a:endParaRPr lang="en-US"/>
          </a:p>
        </p:txBody>
      </p:sp>
    </p:spTree>
    <p:extLst>
      <p:ext uri="{BB962C8B-B14F-4D97-AF65-F5344CB8AC3E}">
        <p14:creationId xmlns:p14="http://schemas.microsoft.com/office/powerpoint/2010/main" val="1582146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britannica.com/event/World-War-II"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conomics.rabobank.com/publications/2014/january/brazils-macro-economy-past-and-present/" TargetMode="Externa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s://tokdehistoria.com.br/2012/11/21/4369/" TargetMode="Externa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fairobserver.com/region/latin_america/social-in-inequality-brazil-the-people-politics-and-the-world-cup-66971/"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6093" y="833719"/>
            <a:ext cx="10515600" cy="1325563"/>
          </a:xfrm>
        </p:spPr>
        <p:txBody>
          <a:bodyPr>
            <a:normAutofit fontScale="90000"/>
          </a:bodyPr>
          <a:lstStyle/>
          <a:p>
            <a:pPr algn="ctr"/>
            <a:r>
              <a:rPr lang="en-US" sz="4000" dirty="0" smtClean="0">
                <a:latin typeface="Times New Roman" panose="02020603050405020304" pitchFamily="18" charset="0"/>
                <a:cs typeface="Times New Roman" panose="02020603050405020304" pitchFamily="18" charset="0"/>
              </a:rPr>
              <a:t>Effects of World War II </a:t>
            </a:r>
            <a:r>
              <a:rPr lang="en-US" sz="4000" dirty="0">
                <a:latin typeface="Times New Roman" panose="02020603050405020304" pitchFamily="18" charset="0"/>
                <a:cs typeface="Times New Roman" panose="02020603050405020304" pitchFamily="18" charset="0"/>
              </a:rPr>
              <a:t>o</a:t>
            </a:r>
            <a:r>
              <a:rPr lang="en-US" sz="4000" dirty="0" smtClean="0">
                <a:latin typeface="Times New Roman" panose="02020603050405020304" pitchFamily="18" charset="0"/>
                <a:cs typeface="Times New Roman" panose="02020603050405020304" pitchFamily="18" charset="0"/>
              </a:rPr>
              <a:t>n Brazil</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Name</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Institution</a:t>
            </a:r>
            <a:endParaRPr lang="en-US" sz="4000" dirty="0">
              <a:latin typeface="Times New Roman" panose="02020603050405020304" pitchFamily="18" charset="0"/>
              <a:cs typeface="Times New Roman" panose="02020603050405020304" pitchFamily="18" charset="0"/>
            </a:endParaRPr>
          </a:p>
        </p:txBody>
      </p:sp>
      <p:pic>
        <p:nvPicPr>
          <p:cNvPr id="1026" name="Picture 2" descr="Image result for world war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7671" y="3495674"/>
            <a:ext cx="4041484" cy="3142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639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Introduction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Brazil was more active in World War II than in the previous War.</a:t>
            </a:r>
          </a:p>
          <a:p>
            <a:r>
              <a:rPr lang="en-US" sz="2000" dirty="0" smtClean="0">
                <a:latin typeface="Times New Roman" panose="02020603050405020304" pitchFamily="18" charset="0"/>
                <a:cs typeface="Times New Roman" panose="02020603050405020304" pitchFamily="18" charset="0"/>
              </a:rPr>
              <a:t>The navy played a crucial role in the battle at around 1942.</a:t>
            </a:r>
          </a:p>
          <a:p>
            <a:r>
              <a:rPr lang="en-US" sz="2000" dirty="0" smtClean="0">
                <a:latin typeface="Times New Roman" panose="02020603050405020304" pitchFamily="18" charset="0"/>
                <a:cs typeface="Times New Roman" panose="02020603050405020304" pitchFamily="18" charset="0"/>
              </a:rPr>
              <a:t>Initially, Brazil was neutral and traded with both the Axis and Allies.</a:t>
            </a:r>
          </a:p>
          <a:p>
            <a:r>
              <a:rPr lang="en-US" sz="2000" dirty="0" smtClean="0">
                <a:latin typeface="Times New Roman" panose="02020603050405020304" pitchFamily="18" charset="0"/>
                <a:cs typeface="Times New Roman" panose="02020603050405020304" pitchFamily="18" charset="0"/>
              </a:rPr>
              <a:t>Later, the United States government forced the country to join the Allies.</a:t>
            </a:r>
          </a:p>
          <a:p>
            <a:r>
              <a:rPr lang="en-US" sz="2000" dirty="0" smtClean="0">
                <a:latin typeface="Times New Roman" panose="02020603050405020304" pitchFamily="18" charset="0"/>
                <a:cs typeface="Times New Roman" panose="02020603050405020304" pitchFamily="18" charset="0"/>
              </a:rPr>
              <a:t>The United States and Brazil formed a joint defense commission.</a:t>
            </a:r>
          </a:p>
          <a:p>
            <a:r>
              <a:rPr lang="en-US" sz="2000" dirty="0" smtClean="0">
                <a:latin typeface="Times New Roman" panose="02020603050405020304" pitchFamily="18" charset="0"/>
                <a:cs typeface="Times New Roman" panose="02020603050405020304" pitchFamily="18" charset="0"/>
              </a:rPr>
              <a:t>The two groups of militaries became one strong team and even traded together.</a:t>
            </a:r>
          </a:p>
          <a:p>
            <a:r>
              <a:rPr lang="en-US" sz="2000" dirty="0" smtClean="0">
                <a:latin typeface="Times New Roman" panose="02020603050405020304" pitchFamily="18" charset="0"/>
                <a:cs typeface="Times New Roman" panose="02020603050405020304" pitchFamily="18" charset="0"/>
              </a:rPr>
              <a:t>Some years later after Brazil joined the Allies, a decision to create diplomatic relations with other countries like Japan and Italy was made.</a:t>
            </a:r>
          </a:p>
          <a:p>
            <a:r>
              <a:rPr lang="en-US" sz="2000" dirty="0" smtClean="0">
                <a:latin typeface="Times New Roman" panose="02020603050405020304" pitchFamily="18" charset="0"/>
                <a:cs typeface="Times New Roman" panose="02020603050405020304" pitchFamily="18" charset="0"/>
              </a:rPr>
              <a:t>After the Atlantic battle, Brazil suffered most because both civilians and some Navy soldiers were killed.</a:t>
            </a:r>
          </a:p>
          <a:p>
            <a:r>
              <a:rPr lang="en-US" sz="2000" dirty="0" smtClean="0">
                <a:latin typeface="Times New Roman" panose="02020603050405020304" pitchFamily="18" charset="0"/>
                <a:cs typeface="Times New Roman" panose="02020603050405020304" pitchFamily="18" charset="0"/>
              </a:rPr>
              <a:t>The Brazilian Navy worked in conjunction with the Allies to protect the ships and territories.</a:t>
            </a:r>
          </a:p>
        </p:txBody>
      </p:sp>
    </p:spTree>
    <p:extLst>
      <p:ext uri="{BB962C8B-B14F-4D97-AF65-F5344CB8AC3E}">
        <p14:creationId xmlns:p14="http://schemas.microsoft.com/office/powerpoint/2010/main" val="61013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Effects of World War II on Brazilian economy</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World War II brought more harm than benefits in the Brazilian economy.</a:t>
            </a:r>
          </a:p>
          <a:p>
            <a:r>
              <a:rPr lang="en-US" sz="2000" dirty="0" smtClean="0">
                <a:latin typeface="Times New Roman" panose="02020603050405020304" pitchFamily="18" charset="0"/>
                <a:cs typeface="Times New Roman" panose="02020603050405020304" pitchFamily="18" charset="0"/>
              </a:rPr>
              <a:t>Both Brazil and the United States suffered almost equal loses in the economy.</a:t>
            </a:r>
          </a:p>
          <a:p>
            <a:r>
              <a:rPr lang="en-US" sz="2000" dirty="0" smtClean="0">
                <a:latin typeface="Times New Roman" panose="02020603050405020304" pitchFamily="18" charset="0"/>
                <a:cs typeface="Times New Roman" panose="02020603050405020304" pitchFamily="18" charset="0"/>
              </a:rPr>
              <a:t>However, after the War, the country was able to restore the economy faster than other nations like England.</a:t>
            </a:r>
          </a:p>
          <a:p>
            <a:r>
              <a:rPr lang="en-US" sz="2000" dirty="0" smtClean="0">
                <a:latin typeface="Times New Roman" panose="02020603050405020304" pitchFamily="18" charset="0"/>
                <a:cs typeface="Times New Roman" panose="02020603050405020304" pitchFamily="18" charset="0"/>
              </a:rPr>
              <a:t>After World War II, the economic status of the country transformed rapidly.</a:t>
            </a:r>
          </a:p>
          <a:p>
            <a:r>
              <a:rPr lang="en-US" sz="2000" dirty="0" smtClean="0">
                <a:latin typeface="Times New Roman" panose="02020603050405020304" pitchFamily="18" charset="0"/>
                <a:cs typeface="Times New Roman" panose="02020603050405020304" pitchFamily="18" charset="0"/>
              </a:rPr>
              <a:t>Before the war, only 31.1% of the total population lived in town. After the war, about 75% of the citizens had already migrated to cities.</a:t>
            </a:r>
          </a:p>
          <a:p>
            <a:r>
              <a:rPr lang="en-US" sz="2000" dirty="0" smtClean="0">
                <a:latin typeface="Times New Roman" panose="02020603050405020304" pitchFamily="18" charset="0"/>
                <a:cs typeface="Times New Roman" panose="02020603050405020304" pitchFamily="18" charset="0"/>
              </a:rPr>
              <a:t>The battle resulted in a decline in the total gross national product. The rate dropped from 28% to 11%.</a:t>
            </a:r>
          </a:p>
          <a:p>
            <a:r>
              <a:rPr lang="en-US" sz="2000" dirty="0" smtClean="0">
                <a:latin typeface="Times New Roman" panose="02020603050405020304" pitchFamily="18" charset="0"/>
                <a:cs typeface="Times New Roman" panose="02020603050405020304" pitchFamily="18" charset="0"/>
              </a:rPr>
              <a:t>Later in the nineteenth century, Brazil was able to increase the GNP from below 20% to more than 39% (Frank, 2018, P111). </a:t>
            </a:r>
          </a:p>
          <a:p>
            <a:r>
              <a:rPr lang="en-US" sz="2000" dirty="0" smtClean="0">
                <a:latin typeface="Times New Roman" panose="02020603050405020304" pitchFamily="18" charset="0"/>
                <a:cs typeface="Times New Roman" panose="02020603050405020304" pitchFamily="18" charset="0"/>
              </a:rPr>
              <a:t>The government worked hard to restore production of the domestic market.</a:t>
            </a:r>
          </a:p>
        </p:txBody>
      </p:sp>
    </p:spTree>
    <p:extLst>
      <p:ext uri="{BB962C8B-B14F-4D97-AF65-F5344CB8AC3E}">
        <p14:creationId xmlns:p14="http://schemas.microsoft.com/office/powerpoint/2010/main" val="2951602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Brazil economic growth</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000" dirty="0" smtClean="0">
                <a:latin typeface="Times New Roman" panose="02020603050405020304" pitchFamily="18" charset="0"/>
                <a:cs typeface="Times New Roman" panose="02020603050405020304" pitchFamily="18" charset="0"/>
              </a:rPr>
              <a:t>During the war and from around 1980 to 1990, the country suffered inflation, and economic growth was low.</a:t>
            </a:r>
          </a:p>
          <a:p>
            <a:r>
              <a:rPr lang="en-US" sz="2000" dirty="0" smtClean="0">
                <a:latin typeface="Times New Roman" panose="02020603050405020304" pitchFamily="18" charset="0"/>
                <a:cs typeface="Times New Roman" panose="02020603050405020304" pitchFamily="18" charset="0"/>
              </a:rPr>
              <a:t>Later, the government established some programs and economic initiatives that helped in boosting the financial position.</a:t>
            </a:r>
          </a:p>
          <a:p>
            <a:r>
              <a:rPr lang="en-US" sz="2000" dirty="0" smtClean="0">
                <a:latin typeface="Times New Roman" panose="02020603050405020304" pitchFamily="18" charset="0"/>
                <a:cs typeface="Times New Roman" panose="02020603050405020304" pitchFamily="18" charset="0"/>
              </a:rPr>
              <a:t>Plano Real is one of the plans that was introduced to support the economy.</a:t>
            </a:r>
          </a:p>
          <a:p>
            <a:r>
              <a:rPr lang="en-US" sz="2000" dirty="0" smtClean="0">
                <a:latin typeface="Times New Roman" panose="02020603050405020304" pitchFamily="18" charset="0"/>
                <a:cs typeface="Times New Roman" panose="02020603050405020304" pitchFamily="18" charset="0"/>
              </a:rPr>
              <a:t>The strategy was successful because it helped in stabilizing the financial position of the country within a short period.</a:t>
            </a:r>
          </a:p>
          <a:p>
            <a:r>
              <a:rPr lang="en-US" sz="2000" dirty="0" smtClean="0">
                <a:latin typeface="Times New Roman" panose="02020603050405020304" pitchFamily="18" charset="0"/>
                <a:cs typeface="Times New Roman" panose="02020603050405020304" pitchFamily="18" charset="0"/>
              </a:rPr>
              <a:t>The real plan worked on eliminating inflation and succeeded after several failed attempts in the past years.</a:t>
            </a:r>
          </a:p>
          <a:p>
            <a:r>
              <a:rPr lang="en-US" sz="2000" dirty="0" smtClean="0">
                <a:latin typeface="Times New Roman" panose="02020603050405020304" pitchFamily="18" charset="0"/>
                <a:cs typeface="Times New Roman" panose="02020603050405020304" pitchFamily="18" charset="0"/>
              </a:rPr>
              <a:t>In 1998, the country received 41.5 billion Dollars from international support program, which played a crucial role in boosting the economy and supporting </a:t>
            </a:r>
            <a:r>
              <a:rPr lang="en-US" sz="2000" dirty="0" smtClean="0">
                <a:latin typeface="Times New Roman" panose="02020603050405020304" pitchFamily="18" charset="0"/>
                <a:cs typeface="Times New Roman" panose="02020603050405020304" pitchFamily="18" charset="0"/>
              </a:rPr>
              <a:t>investors (</a:t>
            </a:r>
            <a:r>
              <a:rPr lang="en-US" sz="2000" dirty="0" err="1" smtClean="0"/>
              <a:t>Agénor</a:t>
            </a:r>
            <a:r>
              <a:rPr lang="en-US" sz="2000" dirty="0" smtClean="0"/>
              <a:t> &amp; </a:t>
            </a:r>
            <a:r>
              <a:rPr lang="en-US" sz="2000" dirty="0" err="1"/>
              <a:t>Canuto</a:t>
            </a:r>
            <a:r>
              <a:rPr lang="en-US" sz="2000" dirty="0"/>
              <a:t>, </a:t>
            </a:r>
            <a:r>
              <a:rPr lang="en-US" sz="2000" dirty="0" smtClean="0"/>
              <a:t>2015</a:t>
            </a:r>
            <a:r>
              <a:rPr lang="en-US" sz="2000" dirty="0"/>
              <a:t>)</a:t>
            </a:r>
            <a:r>
              <a:rPr lang="en-US"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Once the strategies were implemented correctly, the country joined the global economy and development programs.</a:t>
            </a:r>
          </a:p>
          <a:p>
            <a:endParaRPr lang="en-US" sz="2000" dirty="0" smtClean="0">
              <a:latin typeface="Times New Roman" panose="02020603050405020304" pitchFamily="18" charset="0"/>
              <a:cs typeface="Times New Roman" panose="02020603050405020304" pitchFamily="18" charset="0"/>
            </a:endParaRPr>
          </a:p>
          <a:p>
            <a:endParaRPr lang="en-US" sz="2000" dirty="0" smtClean="0">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half" idx="2"/>
          </p:nvPr>
        </p:nvSpPr>
        <p:spPr/>
        <p:txBody>
          <a:bodyPr/>
          <a:lstStyle/>
          <a:p>
            <a:endParaRPr lang="en-US"/>
          </a:p>
        </p:txBody>
      </p:sp>
      <p:pic>
        <p:nvPicPr>
          <p:cNvPr id="3074" name="Picture 2" descr="Image result for world war 2 brazil economy effect">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788" y="2179000"/>
            <a:ext cx="4016275" cy="2496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832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Effects of World War II on Brazil’s politics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During the first phases of the war, Brazil was neutral.</a:t>
            </a:r>
          </a:p>
          <a:p>
            <a:r>
              <a:rPr lang="en-US" sz="2000" dirty="0" smtClean="0">
                <a:latin typeface="Times New Roman" panose="02020603050405020304" pitchFamily="18" charset="0"/>
                <a:cs typeface="Times New Roman" panose="02020603050405020304" pitchFamily="18" charset="0"/>
              </a:rPr>
              <a:t> Later, the country was influenced by the United States and started supporting the Allies.</a:t>
            </a:r>
          </a:p>
          <a:p>
            <a:r>
              <a:rPr lang="en-US" sz="2000" dirty="0" smtClean="0">
                <a:latin typeface="Times New Roman" panose="02020603050405020304" pitchFamily="18" charset="0"/>
                <a:cs typeface="Times New Roman" panose="02020603050405020304" pitchFamily="18" charset="0"/>
              </a:rPr>
              <a:t>After the war, Brazil’s division worked in the allocation of provinces. Later, the secretary of the War was in charge of providing orders to the military and other leaders.</a:t>
            </a:r>
          </a:p>
          <a:p>
            <a:r>
              <a:rPr lang="en-US" sz="2000" dirty="0" smtClean="0">
                <a:latin typeface="Times New Roman" panose="02020603050405020304" pitchFamily="18" charset="0"/>
                <a:cs typeface="Times New Roman" panose="02020603050405020304" pitchFamily="18" charset="0"/>
              </a:rPr>
              <a:t>A military coup took place, and Vargas ruled with dictatorship until 1945, when the country broke ties with the Allies in the </a:t>
            </a:r>
            <a:r>
              <a:rPr lang="en-US" sz="2000" dirty="0" smtClean="0">
                <a:latin typeface="Times New Roman" panose="02020603050405020304" pitchFamily="18" charset="0"/>
                <a:cs typeface="Times New Roman" panose="02020603050405020304" pitchFamily="18" charset="0"/>
              </a:rPr>
              <a:t>War (</a:t>
            </a:r>
            <a:r>
              <a:rPr lang="en-US" sz="2000" dirty="0" err="1" smtClean="0"/>
              <a:t>Limongi</a:t>
            </a:r>
            <a:r>
              <a:rPr lang="en-US" sz="2000" dirty="0" smtClean="0"/>
              <a:t>, </a:t>
            </a:r>
            <a:r>
              <a:rPr lang="en-US" sz="2000" dirty="0" err="1" smtClean="0"/>
              <a:t>Cheibub</a:t>
            </a:r>
            <a:r>
              <a:rPr lang="en-US" sz="2000" dirty="0" smtClean="0"/>
              <a:t> &amp; </a:t>
            </a:r>
            <a:r>
              <a:rPr lang="en-US" sz="2000" dirty="0" err="1"/>
              <a:t>Figueiredo</a:t>
            </a:r>
            <a:r>
              <a:rPr lang="en-US" sz="2000" dirty="0"/>
              <a:t>, </a:t>
            </a:r>
            <a:r>
              <a:rPr lang="en-US" sz="2000" dirty="0" smtClean="0"/>
              <a:t>2019</a:t>
            </a:r>
            <a:r>
              <a:rPr lang="en-US" sz="2000" dirty="0"/>
              <a:t>)</a:t>
            </a:r>
            <a:r>
              <a:rPr lang="en-US"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The country embraced democracy. However, there was social instability, and the economy was not stable.</a:t>
            </a:r>
          </a:p>
          <a:p>
            <a:r>
              <a:rPr lang="en-US" sz="2000" dirty="0" smtClean="0">
                <a:latin typeface="Times New Roman" panose="02020603050405020304" pitchFamily="18" charset="0"/>
                <a:cs typeface="Times New Roman" panose="02020603050405020304" pitchFamily="18" charset="0"/>
              </a:rPr>
              <a:t>The military took over again in 1964, and General Humberto took over leadership from the previous leader. The existing political parties were abolished, and the military controlled the government until 1985. </a:t>
            </a:r>
          </a:p>
          <a:p>
            <a:r>
              <a:rPr lang="en-US" sz="2000" dirty="0" smtClean="0">
                <a:latin typeface="Times New Roman" panose="02020603050405020304" pitchFamily="18" charset="0"/>
                <a:cs typeface="Times New Roman" panose="02020603050405020304" pitchFamily="18" charset="0"/>
              </a:rPr>
              <a:t>A new president was elected and was the first non-military president in the country.</a:t>
            </a:r>
          </a:p>
        </p:txBody>
      </p:sp>
    </p:spTree>
    <p:extLst>
      <p:ext uri="{BB962C8B-B14F-4D97-AF65-F5344CB8AC3E}">
        <p14:creationId xmlns:p14="http://schemas.microsoft.com/office/powerpoint/2010/main" val="4076995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Political changes in Brazil</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r>
              <a:rPr lang="en-US" sz="2000" dirty="0" smtClean="0">
                <a:latin typeface="Times New Roman" panose="02020603050405020304" pitchFamily="18" charset="0"/>
                <a:cs typeface="Times New Roman" panose="02020603050405020304" pitchFamily="18" charset="0"/>
              </a:rPr>
              <a:t>The first presidential elections were held for the first time, and Fernando was elected.</a:t>
            </a:r>
          </a:p>
          <a:p>
            <a:r>
              <a:rPr lang="en-US" sz="2000" dirty="0" smtClean="0">
                <a:latin typeface="Times New Roman" panose="02020603050405020304" pitchFamily="18" charset="0"/>
                <a:cs typeface="Times New Roman" panose="02020603050405020304" pitchFamily="18" charset="0"/>
              </a:rPr>
              <a:t>Later, the country started experiencing changes due to mismanagement of resources. </a:t>
            </a:r>
          </a:p>
          <a:p>
            <a:r>
              <a:rPr lang="en-US" sz="2000" dirty="0" smtClean="0">
                <a:latin typeface="Times New Roman" panose="02020603050405020304" pitchFamily="18" charset="0"/>
                <a:cs typeface="Times New Roman" panose="02020603050405020304" pitchFamily="18" charset="0"/>
              </a:rPr>
              <a:t>Fernando was accused of being corrupt, and after some time, he resigned from office, and his vice president tool over to complete the term.</a:t>
            </a:r>
          </a:p>
          <a:p>
            <a:r>
              <a:rPr lang="en-US" sz="2000" dirty="0" smtClean="0">
                <a:latin typeface="Times New Roman" panose="02020603050405020304" pitchFamily="18" charset="0"/>
                <a:cs typeface="Times New Roman" panose="02020603050405020304" pitchFamily="18" charset="0"/>
              </a:rPr>
              <a:t>The nation was transformed, and the transition worked well.</a:t>
            </a:r>
          </a:p>
          <a:p>
            <a:r>
              <a:rPr lang="en-US" sz="2000" dirty="0" smtClean="0">
                <a:latin typeface="Times New Roman" panose="02020603050405020304" pitchFamily="18" charset="0"/>
                <a:cs typeface="Times New Roman" panose="02020603050405020304" pitchFamily="18" charset="0"/>
              </a:rPr>
              <a:t>A civilian government that began in 1985 led to changes in the political positions of leaders.</a:t>
            </a:r>
          </a:p>
          <a:p>
            <a:r>
              <a:rPr lang="en-US" sz="2000" dirty="0" smtClean="0">
                <a:latin typeface="Times New Roman" panose="02020603050405020304" pitchFamily="18" charset="0"/>
                <a:cs typeface="Times New Roman" panose="02020603050405020304" pitchFamily="18" charset="0"/>
              </a:rPr>
              <a:t>A democratic process started, and some changes were established in the constitution.</a:t>
            </a:r>
          </a:p>
          <a:p>
            <a:r>
              <a:rPr lang="en-US" sz="2000" dirty="0" smtClean="0">
                <a:latin typeface="Times New Roman" panose="02020603050405020304" pitchFamily="18" charset="0"/>
                <a:cs typeface="Times New Roman" panose="02020603050405020304" pitchFamily="18" charset="0"/>
              </a:rPr>
              <a:t>All the citizens were provided a right to vote.</a:t>
            </a:r>
          </a:p>
          <a:p>
            <a:r>
              <a:rPr lang="en-US" sz="2000" dirty="0" smtClean="0">
                <a:latin typeface="Times New Roman" panose="02020603050405020304" pitchFamily="18" charset="0"/>
                <a:cs typeface="Times New Roman" panose="02020603050405020304" pitchFamily="18" charset="0"/>
              </a:rPr>
              <a:t> In 1987, an assembly was established to debate about the formation of a new constitution (Barbosa, 2017, P118).</a:t>
            </a:r>
          </a:p>
          <a:p>
            <a:r>
              <a:rPr lang="en-US" sz="2000" dirty="0" smtClean="0">
                <a:latin typeface="Times New Roman" panose="02020603050405020304" pitchFamily="18" charset="0"/>
                <a:cs typeface="Times New Roman" panose="02020603050405020304" pitchFamily="18" charset="0"/>
              </a:rPr>
              <a:t>The National Congress approved a final copy of the laws in 1988. Since then, the National Congress contains the legislative powers.</a:t>
            </a:r>
          </a:p>
        </p:txBody>
      </p:sp>
      <p:sp>
        <p:nvSpPr>
          <p:cNvPr id="5" name="Text Placeholder 4"/>
          <p:cNvSpPr>
            <a:spLocks noGrp="1"/>
          </p:cNvSpPr>
          <p:nvPr>
            <p:ph type="body" sz="half" idx="2"/>
          </p:nvPr>
        </p:nvSpPr>
        <p:spPr/>
        <p:txBody>
          <a:bodyPr/>
          <a:lstStyle/>
          <a:p>
            <a:endParaRPr lang="en-US"/>
          </a:p>
        </p:txBody>
      </p:sp>
      <p:sp>
        <p:nvSpPr>
          <p:cNvPr id="4" name="Rectangle 3"/>
          <p:cNvSpPr>
            <a:spLocks noChangeArrowheads="1"/>
          </p:cNvSpPr>
          <p:nvPr/>
        </p:nvSpPr>
        <p:spPr bwMode="auto">
          <a:xfrm>
            <a:off x="-487362" y="7753350"/>
            <a:ext cx="7335837" cy="0"/>
          </a:xfrm>
          <a:prstGeom prst="rect">
            <a:avLst/>
          </a:prstGeom>
          <a:solidFill>
            <a:srgbClr val="22222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t/>
            </a:r>
            <a:b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b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2050" name="Picture 2" descr="Image result for world war 2 brazi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788" y="2498724"/>
            <a:ext cx="4010025" cy="3362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110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Effects of World War II on social factors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After the world war, the capital of Brazil changed from Rio de Janeiro and was named Brasilia.</a:t>
            </a:r>
          </a:p>
          <a:p>
            <a:r>
              <a:rPr lang="en-US" sz="2000" dirty="0" smtClean="0">
                <a:latin typeface="Times New Roman" panose="02020603050405020304" pitchFamily="18" charset="0"/>
                <a:cs typeface="Times New Roman" panose="02020603050405020304" pitchFamily="18" charset="0"/>
              </a:rPr>
              <a:t>From 1950 to 1960, the military started changing the domestic affairs of the country.</a:t>
            </a:r>
          </a:p>
          <a:p>
            <a:r>
              <a:rPr lang="en-US" sz="2000" dirty="0" smtClean="0">
                <a:latin typeface="Times New Roman" panose="02020603050405020304" pitchFamily="18" charset="0"/>
                <a:cs typeface="Times New Roman" panose="02020603050405020304" pitchFamily="18" charset="0"/>
              </a:rPr>
              <a:t>The forces began to work together in fighting the enemies.</a:t>
            </a:r>
          </a:p>
          <a:p>
            <a:r>
              <a:rPr lang="en-US" sz="2000" dirty="0" smtClean="0">
                <a:latin typeface="Times New Roman" panose="02020603050405020304" pitchFamily="18" charset="0"/>
                <a:cs typeface="Times New Roman" panose="02020603050405020304" pitchFamily="18" charset="0"/>
              </a:rPr>
              <a:t>A second phase of the revolution was established, and the target was to equip civilians and the militaries with knowledge for performing advisory functions.</a:t>
            </a:r>
          </a:p>
          <a:p>
            <a:r>
              <a:rPr lang="en-US" sz="2000" dirty="0" smtClean="0">
                <a:latin typeface="Times New Roman" panose="02020603050405020304" pitchFamily="18" charset="0"/>
                <a:cs typeface="Times New Roman" panose="02020603050405020304" pitchFamily="18" charset="0"/>
              </a:rPr>
              <a:t>The United States of America started urging the nations in South America to protect their territories.</a:t>
            </a:r>
          </a:p>
          <a:p>
            <a:r>
              <a:rPr lang="en-US" sz="2000" dirty="0" smtClean="0">
                <a:latin typeface="Times New Roman" panose="02020603050405020304" pitchFamily="18" charset="0"/>
                <a:cs typeface="Times New Roman" panose="02020603050405020304" pitchFamily="18" charset="0"/>
              </a:rPr>
              <a:t>The military-led to a division of some sections and groups of people in the country.</a:t>
            </a:r>
          </a:p>
          <a:p>
            <a:r>
              <a:rPr lang="en-US" sz="2000" dirty="0" smtClean="0">
                <a:latin typeface="Times New Roman" panose="02020603050405020304" pitchFamily="18" charset="0"/>
                <a:cs typeface="Times New Roman" panose="02020603050405020304" pitchFamily="18" charset="0"/>
              </a:rPr>
              <a:t>Since 1985, Brazil government has been struggling in resource allocation for different classes of people (</a:t>
            </a:r>
            <a:r>
              <a:rPr lang="en-US" sz="2000" dirty="0" err="1" smtClean="0">
                <a:latin typeface="Times New Roman" panose="02020603050405020304" pitchFamily="18" charset="0"/>
                <a:cs typeface="Times New Roman" panose="02020603050405020304" pitchFamily="18" charset="0"/>
              </a:rPr>
              <a:t>Lavinas</a:t>
            </a:r>
            <a:r>
              <a:rPr lang="en-US" sz="2000" dirty="0" smtClean="0">
                <a:latin typeface="Times New Roman" panose="02020603050405020304" pitchFamily="18" charset="0"/>
                <a:cs typeface="Times New Roman" panose="02020603050405020304" pitchFamily="18" charset="0"/>
              </a:rPr>
              <a:t>, 2017, P628). </a:t>
            </a:r>
          </a:p>
          <a:p>
            <a:r>
              <a:rPr lang="en-US" sz="2000" dirty="0" smtClean="0">
                <a:latin typeface="Times New Roman" panose="02020603050405020304" pitchFamily="18" charset="0"/>
                <a:cs typeface="Times New Roman" panose="02020603050405020304" pitchFamily="18" charset="0"/>
              </a:rPr>
              <a:t>After the war, the economic potential of the country has been attracting tourists and investors.</a:t>
            </a:r>
          </a:p>
        </p:txBody>
      </p:sp>
    </p:spTree>
    <p:extLst>
      <p:ext uri="{BB962C8B-B14F-4D97-AF65-F5344CB8AC3E}">
        <p14:creationId xmlns:p14="http://schemas.microsoft.com/office/powerpoint/2010/main" val="3029653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Times New Roman" panose="02020603050405020304" pitchFamily="18" charset="0"/>
                <a:cs typeface="Times New Roman" panose="02020603050405020304" pitchFamily="18" charset="0"/>
              </a:rPr>
              <a:t>Human development after War</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000" dirty="0" smtClean="0">
                <a:latin typeface="Times New Roman" panose="02020603050405020304" pitchFamily="18" charset="0"/>
                <a:cs typeface="Times New Roman" panose="02020603050405020304" pitchFamily="18" charset="0"/>
              </a:rPr>
              <a:t>After the war, Brazil is among the countries that were able to empower the citizens and support them in economic growth.</a:t>
            </a:r>
          </a:p>
          <a:p>
            <a:r>
              <a:rPr lang="en-US" sz="2000" dirty="0" smtClean="0">
                <a:latin typeface="Times New Roman" panose="02020603050405020304" pitchFamily="18" charset="0"/>
                <a:cs typeface="Times New Roman" panose="02020603050405020304" pitchFamily="18" charset="0"/>
              </a:rPr>
              <a:t>Brazil is ranked among the top countries performance index, with the wealthiest people earning 42.7% of the total income in the nation. </a:t>
            </a:r>
          </a:p>
          <a:p>
            <a:r>
              <a:rPr lang="en-US" sz="2000" dirty="0" smtClean="0">
                <a:latin typeface="Times New Roman" panose="02020603050405020304" pitchFamily="18" charset="0"/>
                <a:cs typeface="Times New Roman" panose="02020603050405020304" pitchFamily="18" charset="0"/>
              </a:rPr>
              <a:t>Some metropolitan areas in the country are occupied by the poor.</a:t>
            </a:r>
          </a:p>
          <a:p>
            <a:r>
              <a:rPr lang="en-US" sz="2000" dirty="0" smtClean="0">
                <a:latin typeface="Times New Roman" panose="02020603050405020304" pitchFamily="18" charset="0"/>
                <a:cs typeface="Times New Roman" panose="02020603050405020304" pitchFamily="18" charset="0"/>
              </a:rPr>
              <a:t>Slums and remote areas also contain a significant number of low-income earners.</a:t>
            </a:r>
          </a:p>
          <a:p>
            <a:r>
              <a:rPr lang="en-US" sz="2000" dirty="0" smtClean="0">
                <a:latin typeface="Times New Roman" panose="02020603050405020304" pitchFamily="18" charset="0"/>
                <a:cs typeface="Times New Roman" panose="02020603050405020304" pitchFamily="18" charset="0"/>
              </a:rPr>
              <a:t>When the country started a democratic system, the government has been allocating some cash to them. </a:t>
            </a:r>
          </a:p>
          <a:p>
            <a:r>
              <a:rPr lang="en-US" sz="2000" dirty="0" smtClean="0">
                <a:latin typeface="Times New Roman" panose="02020603050405020304" pitchFamily="18" charset="0"/>
                <a:cs typeface="Times New Roman" panose="02020603050405020304" pitchFamily="18" charset="0"/>
              </a:rPr>
              <a:t>Government organizations also hold campaigns to educate the community on the need for education.</a:t>
            </a:r>
          </a:p>
          <a:p>
            <a:r>
              <a:rPr lang="en-US" sz="2000" dirty="0" smtClean="0">
                <a:latin typeface="Times New Roman" panose="02020603050405020304" pitchFamily="18" charset="0"/>
                <a:cs typeface="Times New Roman" panose="02020603050405020304" pitchFamily="18" charset="0"/>
              </a:rPr>
              <a:t>A recent government administration has managed to reduce the poverty level by providing employment.</a:t>
            </a:r>
          </a:p>
          <a:p>
            <a:r>
              <a:rPr lang="en-US" sz="2000" dirty="0" smtClean="0">
                <a:latin typeface="Times New Roman" panose="02020603050405020304" pitchFamily="18" charset="0"/>
                <a:cs typeface="Times New Roman" panose="02020603050405020304" pitchFamily="18" charset="0"/>
              </a:rPr>
              <a:t>Reorganization of the government and economic affairs after the war helped the country in working hard towards achieving the levels of developed </a:t>
            </a:r>
            <a:r>
              <a:rPr lang="en-US" sz="2000" dirty="0" smtClean="0">
                <a:latin typeface="Times New Roman" panose="02020603050405020304" pitchFamily="18" charset="0"/>
                <a:cs typeface="Times New Roman" panose="02020603050405020304" pitchFamily="18" charset="0"/>
              </a:rPr>
              <a:t>countries (</a:t>
            </a:r>
            <a:r>
              <a:rPr lang="en-US" sz="2000" dirty="0"/>
              <a:t>Bowie, </a:t>
            </a:r>
            <a:r>
              <a:rPr lang="en-US" sz="2000" dirty="0" smtClean="0"/>
              <a:t>2018</a:t>
            </a:r>
            <a:r>
              <a:rPr lang="en-US" sz="2000" dirty="0"/>
              <a:t>)</a:t>
            </a:r>
            <a:r>
              <a:rPr lang="en-US"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half" idx="2"/>
          </p:nvPr>
        </p:nvSpPr>
        <p:spPr/>
        <p:txBody>
          <a:bodyPr/>
          <a:lstStyle/>
          <a:p>
            <a:endParaRPr lang="en-US"/>
          </a:p>
        </p:txBody>
      </p:sp>
      <p:sp>
        <p:nvSpPr>
          <p:cNvPr id="4" name="Rectangle 3"/>
          <p:cNvSpPr>
            <a:spLocks noChangeArrowheads="1"/>
          </p:cNvSpPr>
          <p:nvPr/>
        </p:nvSpPr>
        <p:spPr bwMode="auto">
          <a:xfrm>
            <a:off x="141339" y="7833689"/>
            <a:ext cx="4312639" cy="646331"/>
          </a:xfrm>
          <a:prstGeom prst="rect">
            <a:avLst/>
          </a:prstGeom>
          <a:solidFill>
            <a:srgbClr val="22222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t/>
            </a:r>
            <a:br>
              <a:rPr kumimoji="0" lang="en-US" sz="1800" b="0" i="0" u="none" strike="noStrike" cap="none" normalizeH="0" baseline="0" smtClean="0">
                <a:ln>
                  <a:noFill/>
                </a:ln>
                <a:solidFill>
                  <a:srgbClr val="222222"/>
                </a:solidFill>
                <a:effectLst/>
                <a:latin typeface="Arial" panose="020B0604020202020204" pitchFamily="34" charset="0"/>
                <a:cs typeface="Arial" panose="020B0604020202020204" pitchFamily="34" charset="0"/>
              </a:rPr>
            </a:br>
            <a:endParaRPr kumimoji="0" lang="en-US" sz="1800" b="0" i="0" u="none" strike="noStrike" cap="none" normalizeH="0" baseline="0" smtClean="0">
              <a:ln>
                <a:noFill/>
              </a:ln>
              <a:solidFill>
                <a:schemeClr val="tx1"/>
              </a:solidFill>
              <a:effectLst/>
              <a:latin typeface="Arial" panose="020B0604020202020204" pitchFamily="34" charset="0"/>
            </a:endParaRPr>
          </a:p>
        </p:txBody>
      </p:sp>
      <p:pic>
        <p:nvPicPr>
          <p:cNvPr id="4098" name="Picture 2" descr="Image result for world war 2 brazil social effect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922" y="3059157"/>
            <a:ext cx="3959928" cy="2208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552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Participation of Brazil in World War II helped in the revolution of politics and social-economic factors.</a:t>
            </a:r>
          </a:p>
          <a:p>
            <a:r>
              <a:rPr lang="en-US" sz="2000" dirty="0" smtClean="0">
                <a:latin typeface="Times New Roman" panose="02020603050405020304" pitchFamily="18" charset="0"/>
                <a:cs typeface="Times New Roman" panose="02020603050405020304" pitchFamily="18" charset="0"/>
              </a:rPr>
              <a:t>The leaders learned lessons from experience and were able to benchmark the country’s potential with other countries.</a:t>
            </a:r>
          </a:p>
          <a:p>
            <a:r>
              <a:rPr lang="en-US" sz="2000" dirty="0" smtClean="0">
                <a:latin typeface="Times New Roman" panose="02020603050405020304" pitchFamily="18" charset="0"/>
                <a:cs typeface="Times New Roman" panose="02020603050405020304" pitchFamily="18" charset="0"/>
              </a:rPr>
              <a:t>Democracy in the country has contributed to economic growth and political stability since the end of the War.</a:t>
            </a:r>
          </a:p>
          <a:p>
            <a:r>
              <a:rPr lang="en-US" sz="2000" dirty="0" smtClean="0">
                <a:latin typeface="Times New Roman" panose="02020603050405020304" pitchFamily="18" charset="0"/>
                <a:cs typeface="Times New Roman" panose="02020603050405020304" pitchFamily="18" charset="0"/>
              </a:rPr>
              <a:t>From the performance records of the country, Brazil managed to restore more of its activities after the war. Compared to other countries in the United States, Brazil is led to economic development after the financial crisis.</a:t>
            </a:r>
          </a:p>
          <a:p>
            <a:r>
              <a:rPr lang="en-US" sz="2000" dirty="0" smtClean="0">
                <a:latin typeface="Times New Roman" panose="02020603050405020304" pitchFamily="18" charset="0"/>
                <a:cs typeface="Times New Roman" panose="02020603050405020304" pitchFamily="18" charset="0"/>
              </a:rPr>
              <a:t>The War enabled Brazil to mingle with other countries like America, and they created a good relationship.</a:t>
            </a:r>
          </a:p>
          <a:p>
            <a:r>
              <a:rPr lang="en-US" sz="2000" dirty="0" smtClean="0">
                <a:latin typeface="Times New Roman" panose="02020603050405020304" pitchFamily="18" charset="0"/>
                <a:cs typeface="Times New Roman" panose="02020603050405020304" pitchFamily="18" charset="0"/>
              </a:rPr>
              <a:t>The ability of Brazil to create social relations with other countries has contributed to the achievement of globalization standards and high economic standards. </a:t>
            </a:r>
          </a:p>
        </p:txBody>
      </p:sp>
    </p:spTree>
    <p:extLst>
      <p:ext uri="{BB962C8B-B14F-4D97-AF65-F5344CB8AC3E}">
        <p14:creationId xmlns:p14="http://schemas.microsoft.com/office/powerpoint/2010/main" val="1548524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smtClean="0">
                <a:latin typeface="Times New Roman" panose="02020603050405020304" pitchFamily="18" charset="0"/>
                <a:cs typeface="Times New Roman" panose="02020603050405020304" pitchFamily="18" charset="0"/>
              </a:rPr>
              <a:t>References </a:t>
            </a: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a:cs typeface="Times New Roman" panose="02020603050405020304" pitchFamily="18" charset="0"/>
              </a:rPr>
              <a:t>Frank, A. G. (2018). The development of underdevelopment. In </a:t>
            </a:r>
            <a:r>
              <a:rPr lang="en-US" sz="2000" i="1" dirty="0">
                <a:cs typeface="Times New Roman" panose="02020603050405020304" pitchFamily="18" charset="0"/>
              </a:rPr>
              <a:t>Promise of development</a:t>
            </a:r>
            <a:r>
              <a:rPr lang="en-US" sz="2000" dirty="0">
                <a:cs typeface="Times New Roman" panose="02020603050405020304" pitchFamily="18" charset="0"/>
              </a:rPr>
              <a:t> (pp. 111-123). </a:t>
            </a:r>
            <a:r>
              <a:rPr lang="en-US" sz="2000" dirty="0" err="1">
                <a:cs typeface="Times New Roman" panose="02020603050405020304" pitchFamily="18" charset="0"/>
              </a:rPr>
              <a:t>Routledge</a:t>
            </a:r>
            <a:r>
              <a:rPr lang="en-US" sz="2000" dirty="0" smtClean="0">
                <a:cs typeface="Times New Roman" panose="02020603050405020304" pitchFamily="18" charset="0"/>
              </a:rPr>
              <a:t>.</a:t>
            </a:r>
          </a:p>
          <a:p>
            <a:r>
              <a:rPr lang="en-US" sz="2000" dirty="0">
                <a:cs typeface="Times New Roman" panose="02020603050405020304" pitchFamily="18" charset="0"/>
              </a:rPr>
              <a:t>Barbosa, L. P. (2017). </a:t>
            </a:r>
            <a:r>
              <a:rPr lang="en-US" sz="2000" dirty="0" err="1">
                <a:cs typeface="Times New Roman" panose="02020603050405020304" pitchFamily="18" charset="0"/>
              </a:rPr>
              <a:t>Educação</a:t>
            </a:r>
            <a:r>
              <a:rPr lang="en-US" sz="2000" dirty="0">
                <a:cs typeface="Times New Roman" panose="02020603050405020304" pitchFamily="18" charset="0"/>
              </a:rPr>
              <a:t> do Campo [Education for and by the countryside] as a political project in the context of the struggle for land in Brazil. </a:t>
            </a:r>
            <a:r>
              <a:rPr lang="en-US" sz="2000" i="1" dirty="0">
                <a:cs typeface="Times New Roman" panose="02020603050405020304" pitchFamily="18" charset="0"/>
              </a:rPr>
              <a:t>The Journal of Peasant Studies</a:t>
            </a:r>
            <a:r>
              <a:rPr lang="en-US" sz="2000" dirty="0">
                <a:cs typeface="Times New Roman" panose="02020603050405020304" pitchFamily="18" charset="0"/>
              </a:rPr>
              <a:t>, </a:t>
            </a:r>
            <a:r>
              <a:rPr lang="en-US" sz="2000" i="1" dirty="0">
                <a:cs typeface="Times New Roman" panose="02020603050405020304" pitchFamily="18" charset="0"/>
              </a:rPr>
              <a:t>44</a:t>
            </a:r>
            <a:r>
              <a:rPr lang="en-US" sz="2000" dirty="0">
                <a:cs typeface="Times New Roman" panose="02020603050405020304" pitchFamily="18" charset="0"/>
              </a:rPr>
              <a:t>(1), 118-143</a:t>
            </a:r>
            <a:r>
              <a:rPr lang="en-US" sz="2000" dirty="0" smtClean="0">
                <a:cs typeface="Times New Roman" panose="02020603050405020304" pitchFamily="18" charset="0"/>
              </a:rPr>
              <a:t>.</a:t>
            </a:r>
          </a:p>
          <a:p>
            <a:r>
              <a:rPr lang="en-US" sz="2000" dirty="0" err="1">
                <a:cs typeface="Times New Roman" panose="02020603050405020304" pitchFamily="18" charset="0"/>
              </a:rPr>
              <a:t>Lavinas</a:t>
            </a:r>
            <a:r>
              <a:rPr lang="en-US" sz="2000" dirty="0">
                <a:cs typeface="Times New Roman" panose="02020603050405020304" pitchFamily="18" charset="0"/>
              </a:rPr>
              <a:t>, L. (2017). How social </a:t>
            </a:r>
            <a:r>
              <a:rPr lang="en-US" sz="2000" dirty="0" err="1">
                <a:cs typeface="Times New Roman" panose="02020603050405020304" pitchFamily="18" charset="0"/>
              </a:rPr>
              <a:t>developmentalism</a:t>
            </a:r>
            <a:r>
              <a:rPr lang="en-US" sz="2000" dirty="0">
                <a:cs typeface="Times New Roman" panose="02020603050405020304" pitchFamily="18" charset="0"/>
              </a:rPr>
              <a:t> reframed social policy in Brazil. </a:t>
            </a:r>
            <a:r>
              <a:rPr lang="en-US" sz="2000" i="1" dirty="0">
                <a:cs typeface="Times New Roman" panose="02020603050405020304" pitchFamily="18" charset="0"/>
              </a:rPr>
              <a:t>New Political Economy</a:t>
            </a:r>
            <a:r>
              <a:rPr lang="en-US" sz="2000" dirty="0">
                <a:cs typeface="Times New Roman" panose="02020603050405020304" pitchFamily="18" charset="0"/>
              </a:rPr>
              <a:t>, </a:t>
            </a:r>
            <a:r>
              <a:rPr lang="en-US" sz="2000" i="1" dirty="0">
                <a:cs typeface="Times New Roman" panose="02020603050405020304" pitchFamily="18" charset="0"/>
              </a:rPr>
              <a:t>22</a:t>
            </a:r>
            <a:r>
              <a:rPr lang="en-US" sz="2000" dirty="0">
                <a:cs typeface="Times New Roman" panose="02020603050405020304" pitchFamily="18" charset="0"/>
              </a:rPr>
              <a:t>(6), 628-644</a:t>
            </a:r>
            <a:r>
              <a:rPr lang="en-US" sz="2000" dirty="0" smtClean="0">
                <a:cs typeface="Times New Roman" panose="02020603050405020304" pitchFamily="18" charset="0"/>
              </a:rPr>
              <a:t>.</a:t>
            </a:r>
          </a:p>
          <a:p>
            <a:r>
              <a:rPr lang="en-US" sz="2000" dirty="0" err="1"/>
              <a:t>Agénor</a:t>
            </a:r>
            <a:r>
              <a:rPr lang="en-US" sz="2000" dirty="0"/>
              <a:t>, P. R., &amp; </a:t>
            </a:r>
            <a:r>
              <a:rPr lang="en-US" sz="2000" dirty="0" err="1"/>
              <a:t>Canuto</a:t>
            </a:r>
            <a:r>
              <a:rPr lang="en-US" sz="2000" dirty="0"/>
              <a:t>, O. (2015). Gender equality and economic growth in Brazil: a long-run analysis. </a:t>
            </a:r>
            <a:r>
              <a:rPr lang="en-US" sz="2000" i="1" dirty="0"/>
              <a:t>Journal of Macroeconomics</a:t>
            </a:r>
            <a:r>
              <a:rPr lang="en-US" sz="2000" dirty="0"/>
              <a:t>, </a:t>
            </a:r>
            <a:r>
              <a:rPr lang="en-US" sz="2000" i="1" dirty="0"/>
              <a:t>43</a:t>
            </a:r>
            <a:r>
              <a:rPr lang="en-US" sz="2000" dirty="0"/>
              <a:t>, 155-172</a:t>
            </a:r>
            <a:r>
              <a:rPr lang="en-US" sz="2000" dirty="0" smtClean="0"/>
              <a:t>.</a:t>
            </a:r>
          </a:p>
          <a:p>
            <a:r>
              <a:rPr lang="en-US" sz="2000" dirty="0"/>
              <a:t>Bowie, A. (2018). What comes after art?. In </a:t>
            </a:r>
            <a:r>
              <a:rPr lang="en-US" sz="2000" i="1" dirty="0"/>
              <a:t>The new aestheticism</a:t>
            </a:r>
            <a:r>
              <a:rPr lang="en-US" sz="2000" dirty="0"/>
              <a:t>. Manchester University Press</a:t>
            </a:r>
            <a:r>
              <a:rPr lang="en-US" sz="2000" dirty="0" smtClean="0"/>
              <a:t>.</a:t>
            </a:r>
          </a:p>
          <a:p>
            <a:r>
              <a:rPr lang="en-US" sz="2000" dirty="0" err="1"/>
              <a:t>Limongi</a:t>
            </a:r>
            <a:r>
              <a:rPr lang="en-US" sz="2000" dirty="0"/>
              <a:t>, F., </a:t>
            </a:r>
            <a:r>
              <a:rPr lang="en-US" sz="2000" dirty="0" err="1"/>
              <a:t>Cheibub</a:t>
            </a:r>
            <a:r>
              <a:rPr lang="en-US" sz="2000" dirty="0"/>
              <a:t>, J. A., &amp; </a:t>
            </a:r>
            <a:r>
              <a:rPr lang="en-US" sz="2000" dirty="0" err="1"/>
              <a:t>Figueiredo</a:t>
            </a:r>
            <a:r>
              <a:rPr lang="en-US" sz="2000" dirty="0"/>
              <a:t>, A. (2019). Political Participation in Brazil. In </a:t>
            </a:r>
            <a:r>
              <a:rPr lang="en-US" sz="2000" i="1" dirty="0"/>
              <a:t>Paths of Inequality in Brazil</a:t>
            </a:r>
            <a:r>
              <a:rPr lang="en-US" sz="2000" dirty="0"/>
              <a:t> (pp. 3-24). Springer, Cham.</a:t>
            </a:r>
            <a:endParaRPr lang="en-US" sz="2000" dirty="0">
              <a:cs typeface="Times New Roman" panose="02020603050405020304" pitchFamily="18" charset="0"/>
            </a:endParaRPr>
          </a:p>
        </p:txBody>
      </p:sp>
    </p:spTree>
    <p:extLst>
      <p:ext uri="{BB962C8B-B14F-4D97-AF65-F5344CB8AC3E}">
        <p14:creationId xmlns:p14="http://schemas.microsoft.com/office/powerpoint/2010/main" val="1489916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473</TotalTime>
  <Words>1250</Words>
  <Application>Microsoft Office PowerPoint</Application>
  <PresentationFormat>Widescreen</PresentationFormat>
  <Paragraphs>80</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Effects of World War II on Brazil Name Institution</vt:lpstr>
      <vt:lpstr>Introduction</vt:lpstr>
      <vt:lpstr>Effects of World War II on Brazilian economy</vt:lpstr>
      <vt:lpstr>Brazil economic growth</vt:lpstr>
      <vt:lpstr>Effects of World War II on Brazil’s politics</vt:lpstr>
      <vt:lpstr>Political changes in Brazil</vt:lpstr>
      <vt:lpstr>Effects of World War II on social factors</vt:lpstr>
      <vt:lpstr>Human development after War</vt:lpstr>
      <vt:lpstr>Conclusion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28</cp:revision>
  <dcterms:created xsi:type="dcterms:W3CDTF">2019-04-17T14:52:37Z</dcterms:created>
  <dcterms:modified xsi:type="dcterms:W3CDTF">2019-04-18T03:34:27Z</dcterms:modified>
</cp:coreProperties>
</file>